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3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high_resolution_cinematic_view_of_a_moder_batch_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340">
              <a:alpha val="82000"/>
            </a:srgbClr>
          </a:solidFill>
          <a:ln w="12700">
            <a:solidFill>
              <a:srgbClr val="0B234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557784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driveflow_logo_cropp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52" y="475488"/>
            <a:ext cx="4389120" cy="25603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1792" y="3182112"/>
            <a:ext cx="466344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Technology-Enabled Automotive Asset Acquisition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658368" y="388620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 deploy capital into undervalued automotive assets using a proprietary acquisition process, advanced sourcing technology, and proven acquisition expertise.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658368" y="5138928"/>
            <a:ext cx="4023360" cy="347472"/>
          </a:xfrm>
          <a:prstGeom prst="rect">
            <a:avLst/>
          </a:prstGeom>
          <a:solidFill>
            <a:srgbClr val="0B2340"/>
          </a:solidFill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Seeking $150,000 Initial Growth Capital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676656" y="5650992"/>
            <a:ext cx="4480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Data-Driven Acquisitions. Proven Execution. Consistent Returns.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6583680" y="6528816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Private Investment Opportunity  |  Not an Offer to Sell Securities</a:t>
            </a:r>
            <a:endParaRPr lang="en-US" sz="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23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Investment Structure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03504" y="841248"/>
            <a:ext cx="6217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5C9D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Simple, asset-backed, and aligned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94360" y="1124712"/>
            <a:ext cx="146304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298448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Seeking $150,000 initial growth capital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731520" y="2240280"/>
            <a:ext cx="23317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51460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10%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14400" y="2971800"/>
            <a:ext cx="196596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return on capital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566160" y="2240280"/>
            <a:ext cx="23317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03320" y="251460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$50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749040" y="2971800"/>
            <a:ext cx="196596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 vehicle acquired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400800" y="2240280"/>
            <a:ext cx="23317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37960" y="251460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16%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583680" y="2971800"/>
            <a:ext cx="196596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Estimated Year-One cash yield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9235440" y="2240280"/>
            <a:ext cx="23317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372600" y="251460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180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9418320" y="2971800"/>
            <a:ext cx="196596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Year-One vehicle target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960120" y="452628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9B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Year-one return illustration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60120" y="4892040"/>
            <a:ext cx="10149840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$150,000 investment → $15,000 annual return + $9,000 performance payment = $24,000 total return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60120" y="5349240"/>
            <a:ext cx="9966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5C9D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Based on 180 vehicles acquired during Year One.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DriveFlow Capital  |  Private Investment Opportunity  |  Not an Offer to Sell Securities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384280" y="651052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of Funds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03504" y="841248"/>
            <a:ext cx="6217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Lean capital deployment focused on inventory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94360" y="1124712"/>
            <a:ext cx="146304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</a:ln>
        </p:spPr>
      </p:sp>
      <p:pic>
        <p:nvPicPr>
          <p:cNvPr id="5" name="Image 0" descr="/mnt/data/driveflow_logo_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38360" y="256032"/>
            <a:ext cx="1920240" cy="9601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914400" y="2286000"/>
            <a:ext cx="8887968" cy="640080"/>
          </a:xfrm>
          <a:prstGeom prst="rect">
            <a:avLst/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0120" y="2487168"/>
            <a:ext cx="8796528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90%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9802368" y="2286000"/>
            <a:ext cx="691286" cy="640080"/>
          </a:xfrm>
          <a:prstGeom prst="rect">
            <a:avLst/>
          </a:prstGeom>
          <a:solidFill>
            <a:srgbClr val="C49B4D"/>
          </a:solidFill>
          <a:ln w="12700">
            <a:solidFill>
              <a:srgbClr val="C49B4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493654" y="2286000"/>
            <a:ext cx="296266" cy="640080"/>
          </a:xfrm>
          <a:prstGeom prst="rect">
            <a:avLst/>
          </a:prstGeom>
          <a:solidFill>
            <a:srgbClr val="6B7280"/>
          </a:solidFill>
          <a:ln w="12700">
            <a:solidFill>
              <a:srgbClr val="6B728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14400" y="3246120"/>
            <a:ext cx="4206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90% Vehicle Acquisition Capital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14400" y="3639312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majority of investor capital is deployed directly into tangible vehicle inventory to maximize purchasing power and turnover.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852160" y="324612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7% AI &amp; Marketplace Tools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852160" y="3639312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Subscriptions, valuation tools, lead monitoring, workflow automation, and acquisition intelligence.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5852160" y="457200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3% Transportation &amp; Logistics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852160" y="4956048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Vehicle movement, auction delivery, title workflow, and related transaction logistics.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DriveFlow Capital  |  Private Investment Opportunity  |  Not an Offer to Sell Securities</a:t>
            </a:r>
            <a:endParaRPr lang="en-US" sz="650" dirty="0"/>
          </a:p>
        </p:txBody>
      </p:sp>
      <p:sp>
        <p:nvSpPr>
          <p:cNvPr id="17" name="Text 14"/>
          <p:cNvSpPr/>
          <p:nvPr/>
        </p:nvSpPr>
        <p:spPr>
          <a:xfrm>
            <a:off x="11384280" y="651052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Leadership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03504" y="841248"/>
            <a:ext cx="6217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Operator-led, not theory-led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94360" y="1124712"/>
            <a:ext cx="146304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</a:ln>
        </p:spPr>
        <p:txBody>
          <a:bodyPr/>
          <a:p/>
        </p:txBody>
      </p:sp>
      <p:pic>
        <p:nvPicPr>
          <p:cNvPr id="5" name="Image 0" descr="/mnt/data/driveflow_logo_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38360" y="256032"/>
            <a:ext cx="1920240" cy="9601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965960" y="150876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Travis DeLoney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965960" y="192024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35 years in automotive acquisition, valuation, dealer operations, and wholesale remarketing.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868680" y="2743200"/>
            <a:ext cx="4297680" cy="0"/>
          </a:xfrm>
          <a:prstGeom prst="line">
            <a:avLst/>
          </a:prstGeom>
          <a:noFill/>
          <a:ln w="12700">
            <a:solidFill>
              <a:srgbClr val="C5C9D3"/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965960" y="306324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Ashley DeLoney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965960" y="3474720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  <a:defRPr sz="1400">
                <a:solidFill>
                  <a:srgbClr val="0B2340"/>
                </a:solidFill>
              </a:defRPr>
            </a:pPr>
            <a:r>
              <a:t>Tempe, Arizona dealer principal with seven years of used car dealership ownership and full-cycle acquisition experience.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035040" y="1508760"/>
            <a:ext cx="4892040" cy="3337560"/>
          </a:xfrm>
          <a:prstGeom prst="roundRect">
            <a:avLst>
              <a:gd name="adj" fmla="val 2192"/>
            </a:avLst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0" y="1828800"/>
            <a:ext cx="42519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9B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Founder Story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6400800" y="2267712"/>
            <a:ext cx="4251960" cy="1600200"/>
          </a:xfrm>
          <a:prstGeom prst="rect">
            <a:avLst/>
          </a:prstGeom>
          <a:noFill/>
          <a:ln/>
        </p:spPr>
        <p:txBody>
          <a:bodyPr wrap="square" rtlCol="0" anchor="t" lIns="18288" rIns="18288" tIns="18288" bIns="18288">
            <a:normAutofit/>
          </a:bodyPr>
          <a:lstStyle/>
          <a:p>
            <a:pPr indent="0" marL="0" algn="l">
              <a:spcAft>
                <a:spcPts val="800"/>
              </a:spcAft>
              <a:buNone/>
              <a:defRPr sz="1600">
                <a:solidFill>
                  <a:srgbClr val="FFFFFF"/>
                </a:solidFill>
              </a:defRPr>
            </a:pPr>
            <a:r>
              <a:rPr sz="1400">
                <a:solidFill>
                  <a:srgbClr val="FFFFFF"/>
                </a:solidFill>
              </a:rPr>
              <a:t>We’ve adapted through every sourcing shift — newspapers, Craigslist, Facebook Marketplace, and now AI-enabled acquisition.</a:t>
            </a:r>
            <a:endParaRPr lang="en-US" sz="1400" dirty="0"/>
          </a:p>
          <a:p>
            <a:pPr algn="l">
              <a:spcAft>
                <a:spcPts val="0"/>
              </a:spcAft>
            </a:pPr>
            <a:r>
              <a:rPr sz="1400">
                <a:solidFill>
                  <a:srgbClr val="FFFFFF"/>
                </a:solidFill>
              </a:rPr>
              <a:t>Ashley worked side by side with Travis for 5 years before leaving Alaska to open her dealership in Tempe, Arizona.</a:t>
            </a:r>
          </a:p>
        </p:txBody>
      </p:sp>
      <p:sp>
        <p:nvSpPr>
          <p:cNvPr id="14" name="Text 11"/>
          <p:cNvSpPr/>
          <p:nvPr/>
        </p:nvSpPr>
        <p:spPr>
          <a:xfrm>
            <a:off x="6400800" y="4005072"/>
            <a:ext cx="425196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 algn="l">
              <a:buNone/>
            </a:pPr>
            <a:r>
              <a:rPr sz="1800" b="1">
                <a:solidFill>
                  <a:srgbClr val="FFFFFF"/>
                </a:solidFill>
              </a:rPr>
              <a:t>Technology accelerates discovery.</a:t>
            </a:r>
            <a:br/>
            <a:r>
              <a:rPr sz="1800" b="1">
                <a:solidFill>
                  <a:srgbClr val="FFFFFF"/>
                </a:solidFill>
              </a:rPr>
              <a:t>Experience determines profit.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DriveFlow Capital  |  Private Investment Opportunity  |  Not an Offer to Sell Securities</a:t>
            </a:r>
            <a:endParaRPr lang="en-US" sz="650" dirty="0"/>
          </a:p>
        </p:txBody>
      </p:sp>
      <p:sp>
        <p:nvSpPr>
          <p:cNvPr id="16" name="Text 13"/>
          <p:cNvSpPr/>
          <p:nvPr/>
        </p:nvSpPr>
        <p:spPr>
          <a:xfrm>
            <a:off x="11384280" y="651052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</a:t>
            </a:r>
            <a:endParaRPr lang="en-US" sz="800" dirty="0"/>
          </a:p>
        </p:txBody>
      </p:sp>
      <p:pic>
        <p:nvPicPr>
          <p:cNvPr id="18" name="Picture 17" descr="ashley_circl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680" y="2999232"/>
            <a:ext cx="914400" cy="914400"/>
          </a:xfrm>
          <a:prstGeom prst="rect">
            <a:avLst/>
          </a:prstGeom>
        </p:spPr>
      </p:pic>
      <p:pic>
        <p:nvPicPr>
          <p:cNvPr id="19" name="Picture 18" descr="travis_circle_updat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680" y="146304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23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high_resolution_cinematic_view_of_a_moder_batch_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340">
              <a:alpha val="90000"/>
            </a:srgbClr>
          </a:solidFill>
          <a:ln w="12700">
            <a:solidFill>
              <a:srgbClr val="0B234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340">
              <a:alpha val="65000"/>
            </a:srgbClr>
          </a:solidFill>
          <a:ln w="12700">
            <a:solidFill>
              <a:srgbClr val="0B2340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31520" y="6400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DriveFlow Capital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777240" y="123444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5C9D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Data-Driven Acquisitions. Proven Execution. Consistent Returns.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777240" y="2240280"/>
            <a:ext cx="7772400" cy="7315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deploy capital into undervalued automotive assets using disciplined acquisition criteria, advanced sourcing technology, and proven operator expertise.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804672" y="365760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Acquire below market. Turn inventory quickly. Recycle capital efficiently.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22960" y="5806440"/>
            <a:ext cx="8046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5C9D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Travis DeLoney &amp; Ashley DeLoney  |  689-688-9311  |  travis@driveflowcapital.com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DriveFlow Capital  |  Private Investment Opportunity  |  Not an Offer to Sell Securities</a:t>
            </a:r>
            <a:endParaRPr lang="en-US" sz="650" dirty="0"/>
          </a:p>
        </p:txBody>
      </p:sp>
      <p:sp>
        <p:nvSpPr>
          <p:cNvPr id="11" name="Text 8"/>
          <p:cNvSpPr/>
          <p:nvPr/>
        </p:nvSpPr>
        <p:spPr>
          <a:xfrm>
            <a:off x="11384280" y="651052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Core Positioning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03504" y="841248"/>
            <a:ext cx="6217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Technology-enabled automotive asset acquisition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94360" y="1124712"/>
            <a:ext cx="146304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</a:ln>
        </p:spPr>
      </p:sp>
      <p:pic>
        <p:nvPicPr>
          <p:cNvPr id="5" name="Image 0" descr="/mnt/data/driveflow_logo_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38360" y="256032"/>
            <a:ext cx="1920240" cy="9601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DriveFlow Capital deploys capital into undervalued vehicle assets, turning private-market inefficiency into repeatable acquisition returns.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777240" y="2514600"/>
            <a:ext cx="324612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2706624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49B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14400" y="3063240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Data-Driven Sourcing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914400" y="3502152"/>
            <a:ext cx="2788920" cy="7589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Advanced technology identifies undervalued listings before traditional buyers react.</a:t>
            </a:r>
            <a:endParaRPr lang="en-US" sz="1120" dirty="0"/>
          </a:p>
        </p:txBody>
      </p:sp>
      <p:sp>
        <p:nvSpPr>
          <p:cNvPr id="11" name="Shape 8"/>
          <p:cNvSpPr/>
          <p:nvPr/>
        </p:nvSpPr>
        <p:spPr>
          <a:xfrm>
            <a:off x="4343400" y="2514600"/>
            <a:ext cx="324612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480560" y="2706624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49B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480560" y="3063240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Proven Execution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4480560" y="3502152"/>
            <a:ext cx="2788920" cy="7589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 four decades of automotive experience informs every acquisition decision.</a:t>
            </a:r>
            <a:endParaRPr lang="en-US" sz="1120" dirty="0"/>
          </a:p>
        </p:txBody>
      </p:sp>
      <p:sp>
        <p:nvSpPr>
          <p:cNvPr id="15" name="Shape 12"/>
          <p:cNvSpPr/>
          <p:nvPr/>
        </p:nvSpPr>
        <p:spPr>
          <a:xfrm>
            <a:off x="7909560" y="2514600"/>
            <a:ext cx="324612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046720" y="2706624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49B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8046720" y="3063240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Rapid Capital Recycling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8046720" y="3502152"/>
            <a:ext cx="2788920" cy="7589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Inventory is acquired, sold, and redeployed through a 7–21 day target turnover model.</a:t>
            </a:r>
            <a:endParaRPr lang="en-US" sz="1120" dirty="0"/>
          </a:p>
        </p:txBody>
      </p:sp>
      <p:sp>
        <p:nvSpPr>
          <p:cNvPr id="19" name="Text 16"/>
          <p:cNvSpPr/>
          <p:nvPr/>
        </p:nvSpPr>
        <p:spPr>
          <a:xfrm>
            <a:off x="1097280" y="5257800"/>
            <a:ext cx="9875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0B23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Investor thesis: tangible vehicle assets + technology-enabled sourcing + operator-led execution.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DriveFlow Capital  |  Private Investment Opportunity  |  Not an Offer to Sell Securities</a:t>
            </a:r>
            <a:endParaRPr lang="en-US" sz="650" dirty="0"/>
          </a:p>
        </p:txBody>
      </p:sp>
      <p:sp>
        <p:nvSpPr>
          <p:cNvPr id="21" name="Text 18"/>
          <p:cNvSpPr/>
          <p:nvPr/>
        </p:nvSpPr>
        <p:spPr>
          <a:xfrm>
            <a:off x="11384280" y="651052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23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uction_right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43800" y="0"/>
            <a:ext cx="46451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543800" y="0"/>
            <a:ext cx="4645152" cy="6858000"/>
          </a:xfrm>
          <a:prstGeom prst="rect">
            <a:avLst/>
          </a:prstGeom>
          <a:solidFill>
            <a:srgbClr val="0B2340">
              <a:alpha val="70000"/>
            </a:srgbClr>
          </a:solidFill>
          <a:ln w="12700">
            <a:solidFill>
              <a:srgbClr val="0B234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94360" y="384048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Market Problem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841248"/>
            <a:ext cx="6217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5C9D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Auction dependency is compressing margins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594360" y="1124712"/>
            <a:ext cx="146304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8368" y="141732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Traditional acquisition channels have become crowded, expensive, and difficult to scale profitably.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49808" y="2322576"/>
            <a:ext cx="1645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9B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978408" y="2331720"/>
            <a:ext cx="475488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Large dealer groups and institutional buyers bid up auction prices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749808" y="2889504"/>
            <a:ext cx="1645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9B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78408" y="2898648"/>
            <a:ext cx="475488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Acquisition margins compress across traditional wholesale channels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49808" y="3456432"/>
            <a:ext cx="1645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9B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978408" y="3465576"/>
            <a:ext cx="475488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Independent operators are forced to compete on price instead of speed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749808" y="4023360"/>
            <a:ext cx="1645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9B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78408" y="4032504"/>
            <a:ext cx="475488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best inventory is often already gone before most buyers see it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777240" y="5074920"/>
            <a:ext cx="1508760" cy="320040"/>
          </a:xfrm>
          <a:prstGeom prst="roundRect">
            <a:avLst>
              <a:gd name="adj" fmla="val 17143"/>
            </a:avLst>
          </a:prstGeom>
          <a:solidFill>
            <a:srgbClr val="C49B4D"/>
          </a:solidFill>
          <a:ln w="12700">
            <a:solidFill>
              <a:srgbClr val="C49B4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50392" y="5148072"/>
            <a:ext cx="1362456" cy="1097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Auction prices rising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2468880" y="5074920"/>
            <a:ext cx="1508760" cy="320040"/>
          </a:xfrm>
          <a:prstGeom prst="roundRect">
            <a:avLst>
              <a:gd name="adj" fmla="val 17143"/>
            </a:avLst>
          </a:prstGeom>
          <a:solidFill>
            <a:srgbClr val="C49B4D"/>
          </a:solidFill>
          <a:ln w="12700">
            <a:solidFill>
              <a:srgbClr val="C49B4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2542032" y="5148072"/>
            <a:ext cx="1362456" cy="1097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Margins compressing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4160520" y="5074920"/>
            <a:ext cx="914400" cy="320040"/>
          </a:xfrm>
          <a:prstGeom prst="roundRect">
            <a:avLst>
              <a:gd name="adj" fmla="val 17143"/>
            </a:avLst>
          </a:prstGeom>
          <a:solidFill>
            <a:srgbClr val="C49B4D"/>
          </a:solidFill>
          <a:ln w="12700">
            <a:solidFill>
              <a:srgbClr val="C49B4D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233672" y="5148072"/>
            <a:ext cx="768096" cy="1097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Speed wins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411480" y="6565392"/>
            <a:ext cx="53035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DriveFlow Capital  |  Private Investment Opportunity</a:t>
            </a:r>
            <a:endParaRPr lang="en-US" sz="650" dirty="0"/>
          </a:p>
        </p:txBody>
      </p:sp>
      <p:sp>
        <p:nvSpPr>
          <p:cNvPr id="23" name="Text 20"/>
          <p:cNvSpPr/>
          <p:nvPr/>
        </p:nvSpPr>
        <p:spPr>
          <a:xfrm>
            <a:off x="11384280" y="651052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Opportunity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03504" y="841248"/>
            <a:ext cx="6217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Private-party markets remain inefficient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94360" y="1124712"/>
            <a:ext cx="146304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</a:ln>
        </p:spPr>
      </p:sp>
      <p:pic>
        <p:nvPicPr>
          <p:cNvPr id="5" name="Image 0" descr="/mnt/data/driveflow_logo_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38360" y="256032"/>
            <a:ext cx="1920240" cy="9601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1316736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Private sellers still create mispriced opportunities every day — but speed, underwriting, and seller engagement determine who captures them.</a:t>
            </a:r>
            <a:endParaRPr lang="en-US" sz="2100" dirty="0"/>
          </a:p>
        </p:txBody>
      </p:sp>
      <p:sp>
        <p:nvSpPr>
          <p:cNvPr id="7" name="Shape 4"/>
          <p:cNvSpPr/>
          <p:nvPr/>
        </p:nvSpPr>
        <p:spPr>
          <a:xfrm>
            <a:off x="868680" y="2331720"/>
            <a:ext cx="1965960" cy="1325880"/>
          </a:xfrm>
          <a:prstGeom prst="roundRect">
            <a:avLst>
              <a:gd name="adj" fmla="val 5517"/>
            </a:avLst>
          </a:prstGeom>
          <a:solidFill>
            <a:srgbClr val="F7F9FC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05840" y="2606040"/>
            <a:ext cx="169164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Facebook Marketplace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1005840" y="2999232"/>
            <a:ext cx="1691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sale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3246120" y="2331720"/>
            <a:ext cx="1965960" cy="1325880"/>
          </a:xfrm>
          <a:prstGeom prst="roundRect">
            <a:avLst>
              <a:gd name="adj" fmla="val 5517"/>
            </a:avLst>
          </a:prstGeom>
          <a:solidFill>
            <a:srgbClr val="F7F9FC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383280" y="2606040"/>
            <a:ext cx="169164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Craigslist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3383280" y="2999232"/>
            <a:ext cx="1691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Pricing gap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5623560" y="2331720"/>
            <a:ext cx="1965960" cy="1325880"/>
          </a:xfrm>
          <a:prstGeom prst="roundRect">
            <a:avLst>
              <a:gd name="adj" fmla="val 5517"/>
            </a:avLst>
          </a:prstGeom>
          <a:solidFill>
            <a:srgbClr val="F7F9FC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60720" y="2606040"/>
            <a:ext cx="169164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OfferUp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5760720" y="2999232"/>
            <a:ext cx="1691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Convenience seller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8001000" y="2331720"/>
            <a:ext cx="1965960" cy="1325880"/>
          </a:xfrm>
          <a:prstGeom prst="roundRect">
            <a:avLst>
              <a:gd name="adj" fmla="val 5517"/>
            </a:avLst>
          </a:prstGeom>
          <a:solidFill>
            <a:srgbClr val="F7F9FC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38160" y="2606040"/>
            <a:ext cx="169164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Local Classifieds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8138160" y="2999232"/>
            <a:ext cx="1691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Fragmented supply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1234440" y="4224528"/>
            <a:ext cx="905256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  <a:headEnd type="none"/>
            <a:tailEnd type="triangle"/>
          </a:ln>
        </p:spPr>
      </p:sp>
      <p:sp>
        <p:nvSpPr>
          <p:cNvPr id="20" name="Shape 17"/>
          <p:cNvSpPr/>
          <p:nvPr/>
        </p:nvSpPr>
        <p:spPr>
          <a:xfrm>
            <a:off x="914400" y="4069080"/>
            <a:ext cx="347472" cy="347472"/>
          </a:xfrm>
          <a:prstGeom prst="ellipse">
            <a:avLst/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24128" y="4133088"/>
            <a:ext cx="109728" cy="91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700" dirty="0"/>
          </a:p>
        </p:txBody>
      </p:sp>
      <p:sp>
        <p:nvSpPr>
          <p:cNvPr id="22" name="Text 19"/>
          <p:cNvSpPr/>
          <p:nvPr/>
        </p:nvSpPr>
        <p:spPr>
          <a:xfrm>
            <a:off x="594360" y="450799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Listings appear</a:t>
            </a:r>
            <a:endParaRPr lang="en-US" sz="850" dirty="0"/>
          </a:p>
        </p:txBody>
      </p:sp>
      <p:sp>
        <p:nvSpPr>
          <p:cNvPr id="23" name="Shape 20"/>
          <p:cNvSpPr/>
          <p:nvPr/>
        </p:nvSpPr>
        <p:spPr>
          <a:xfrm>
            <a:off x="3063240" y="4069080"/>
            <a:ext cx="347472" cy="347472"/>
          </a:xfrm>
          <a:prstGeom prst="ellipse">
            <a:avLst/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3172968" y="4133088"/>
            <a:ext cx="109728" cy="91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2743200" y="450799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flags value</a:t>
            </a:r>
            <a:endParaRPr lang="en-US" sz="850" dirty="0"/>
          </a:p>
        </p:txBody>
      </p:sp>
      <p:sp>
        <p:nvSpPr>
          <p:cNvPr id="26" name="Shape 23"/>
          <p:cNvSpPr/>
          <p:nvPr/>
        </p:nvSpPr>
        <p:spPr>
          <a:xfrm>
            <a:off x="5212080" y="4069080"/>
            <a:ext cx="347472" cy="347472"/>
          </a:xfrm>
          <a:prstGeom prst="ellipse">
            <a:avLst/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321808" y="4133088"/>
            <a:ext cx="109728" cy="91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4892040" y="450799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Operator evaluates</a:t>
            </a:r>
            <a:endParaRPr lang="en-US" sz="850" dirty="0"/>
          </a:p>
        </p:txBody>
      </p:sp>
      <p:sp>
        <p:nvSpPr>
          <p:cNvPr id="29" name="Shape 26"/>
          <p:cNvSpPr/>
          <p:nvPr/>
        </p:nvSpPr>
        <p:spPr>
          <a:xfrm>
            <a:off x="7360920" y="4069080"/>
            <a:ext cx="347472" cy="347472"/>
          </a:xfrm>
          <a:prstGeom prst="ellipse">
            <a:avLst/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7470648" y="4133088"/>
            <a:ext cx="109728" cy="91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700" dirty="0"/>
          </a:p>
        </p:txBody>
      </p:sp>
      <p:sp>
        <p:nvSpPr>
          <p:cNvPr id="31" name="Text 28"/>
          <p:cNvSpPr/>
          <p:nvPr/>
        </p:nvSpPr>
        <p:spPr>
          <a:xfrm>
            <a:off x="7040880" y="450799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Seller contacted</a:t>
            </a:r>
            <a:endParaRPr lang="en-US" sz="850" dirty="0"/>
          </a:p>
        </p:txBody>
      </p:sp>
      <p:sp>
        <p:nvSpPr>
          <p:cNvPr id="32" name="Shape 29"/>
          <p:cNvSpPr/>
          <p:nvPr/>
        </p:nvSpPr>
        <p:spPr>
          <a:xfrm>
            <a:off x="9509760" y="4069080"/>
            <a:ext cx="347472" cy="347472"/>
          </a:xfrm>
          <a:prstGeom prst="ellipse">
            <a:avLst/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9619488" y="4133088"/>
            <a:ext cx="109728" cy="91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700" dirty="0"/>
          </a:p>
        </p:txBody>
      </p:sp>
      <p:sp>
        <p:nvSpPr>
          <p:cNvPr id="34" name="Text 31"/>
          <p:cNvSpPr/>
          <p:nvPr/>
        </p:nvSpPr>
        <p:spPr>
          <a:xfrm>
            <a:off x="9189720" y="450799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Vehicle acquired</a:t>
            </a:r>
            <a:endParaRPr lang="en-US" sz="850" dirty="0"/>
          </a:p>
        </p:txBody>
      </p:sp>
      <p:sp>
        <p:nvSpPr>
          <p:cNvPr id="35" name="Text 32"/>
          <p:cNvSpPr/>
          <p:nvPr/>
        </p:nvSpPr>
        <p:spPr>
          <a:xfrm>
            <a:off x="1143000" y="5486400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opportunity is not just access. The opportunity is speed + execution.</a:t>
            </a:r>
            <a:endParaRPr lang="en-US" sz="1700" dirty="0"/>
          </a:p>
        </p:txBody>
      </p:sp>
      <p:sp>
        <p:nvSpPr>
          <p:cNvPr id="36" name="Text 33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DriveFlow Capital  |  Private Investment Opportunity  |  Not an Offer to Sell Securities</a:t>
            </a:r>
            <a:endParaRPr lang="en-US" sz="650" dirty="0"/>
          </a:p>
        </p:txBody>
      </p:sp>
      <p:sp>
        <p:nvSpPr>
          <p:cNvPr id="37" name="Text 34"/>
          <p:cNvSpPr/>
          <p:nvPr/>
        </p:nvSpPr>
        <p:spPr>
          <a:xfrm>
            <a:off x="11384280" y="651052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23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high_tech_office_workspace_scene_shot_batch_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340">
              <a:alpha val="82000"/>
            </a:srgbClr>
          </a:solidFill>
          <a:ln w="12700">
            <a:solidFill>
              <a:srgbClr val="0B234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94360" y="384048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Solution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841248"/>
            <a:ext cx="6217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5C9D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Advanced sourcing technology + proprietary acquisition discipline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594360" y="1124712"/>
            <a:ext cx="146304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85800" y="1353312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DriveFlow turns online listing chaos into a repeatable acquisition pipeline.</a:t>
            </a:r>
            <a:endParaRPr lang="en-US" sz="2100" dirty="0"/>
          </a:p>
        </p:txBody>
      </p:sp>
      <p:sp>
        <p:nvSpPr>
          <p:cNvPr id="8" name="Shape 5"/>
          <p:cNvSpPr/>
          <p:nvPr/>
        </p:nvSpPr>
        <p:spPr>
          <a:xfrm>
            <a:off x="2039112" y="3675888"/>
            <a:ext cx="59436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  <a:tailEnd type="triangle"/>
          </a:ln>
        </p:spPr>
      </p:sp>
      <p:sp>
        <p:nvSpPr>
          <p:cNvPr id="9" name="Shape 6"/>
          <p:cNvSpPr/>
          <p:nvPr/>
        </p:nvSpPr>
        <p:spPr>
          <a:xfrm>
            <a:off x="4206240" y="3675888"/>
            <a:ext cx="59436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  <a:tailEnd type="triangle"/>
          </a:ln>
        </p:spPr>
      </p:sp>
      <p:sp>
        <p:nvSpPr>
          <p:cNvPr id="10" name="Shape 7"/>
          <p:cNvSpPr/>
          <p:nvPr/>
        </p:nvSpPr>
        <p:spPr>
          <a:xfrm>
            <a:off x="6373368" y="3675888"/>
            <a:ext cx="59436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  <a:tailEnd type="triangle"/>
          </a:ln>
        </p:spPr>
      </p:sp>
      <p:sp>
        <p:nvSpPr>
          <p:cNvPr id="11" name="Shape 8"/>
          <p:cNvSpPr/>
          <p:nvPr/>
        </p:nvSpPr>
        <p:spPr>
          <a:xfrm>
            <a:off x="8540496" y="3675888"/>
            <a:ext cx="59436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  <a:tailEnd type="triangle"/>
          </a:ln>
        </p:spPr>
      </p:sp>
      <p:sp>
        <p:nvSpPr>
          <p:cNvPr id="12" name="Shape 9"/>
          <p:cNvSpPr/>
          <p:nvPr/>
        </p:nvSpPr>
        <p:spPr>
          <a:xfrm>
            <a:off x="713232" y="2880360"/>
            <a:ext cx="1572768" cy="1572768"/>
          </a:xfrm>
          <a:prstGeom prst="roundRect">
            <a:avLst>
              <a:gd name="adj" fmla="val 4651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04672" y="3154680"/>
            <a:ext cx="1389888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Detect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822960" y="3547872"/>
            <a:ext cx="1353312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Real-time marketplace monitoring</a:t>
            </a:r>
            <a:endParaRPr lang="en-US" sz="750" dirty="0"/>
          </a:p>
        </p:txBody>
      </p:sp>
      <p:sp>
        <p:nvSpPr>
          <p:cNvPr id="15" name="Shape 12"/>
          <p:cNvSpPr/>
          <p:nvPr/>
        </p:nvSpPr>
        <p:spPr>
          <a:xfrm>
            <a:off x="2880360" y="2880360"/>
            <a:ext cx="1572768" cy="1572768"/>
          </a:xfrm>
          <a:prstGeom prst="roundRect">
            <a:avLst>
              <a:gd name="adj" fmla="val 4651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971800" y="3154680"/>
            <a:ext cx="1389888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Evaluate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2990088" y="3547872"/>
            <a:ext cx="1353312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Margin, title, demand, and condition screen</a:t>
            </a:r>
            <a:endParaRPr lang="en-US" sz="750" dirty="0"/>
          </a:p>
        </p:txBody>
      </p:sp>
      <p:sp>
        <p:nvSpPr>
          <p:cNvPr id="18" name="Shape 15"/>
          <p:cNvSpPr/>
          <p:nvPr/>
        </p:nvSpPr>
        <p:spPr>
          <a:xfrm>
            <a:off x="5047488" y="2880360"/>
            <a:ext cx="1572768" cy="1572768"/>
          </a:xfrm>
          <a:prstGeom prst="roundRect">
            <a:avLst>
              <a:gd name="adj" fmla="val 4651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38928" y="3154680"/>
            <a:ext cx="1389888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Acquire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157216" y="3547872"/>
            <a:ext cx="1353312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Fast seller engagement and negotiation</a:t>
            </a:r>
            <a:endParaRPr lang="en-US" sz="750" dirty="0"/>
          </a:p>
        </p:txBody>
      </p:sp>
      <p:sp>
        <p:nvSpPr>
          <p:cNvPr id="21" name="Shape 18"/>
          <p:cNvSpPr/>
          <p:nvPr/>
        </p:nvSpPr>
        <p:spPr>
          <a:xfrm>
            <a:off x="7214616" y="2880360"/>
            <a:ext cx="1572768" cy="1572768"/>
          </a:xfrm>
          <a:prstGeom prst="roundRect">
            <a:avLst>
              <a:gd name="adj" fmla="val 4651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06056" y="3154680"/>
            <a:ext cx="1389888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Resell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7324344" y="3547872"/>
            <a:ext cx="1353312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Wholesale auctions and dealer channels</a:t>
            </a:r>
            <a:endParaRPr lang="en-US" sz="750" dirty="0"/>
          </a:p>
        </p:txBody>
      </p:sp>
      <p:sp>
        <p:nvSpPr>
          <p:cNvPr id="24" name="Shape 21"/>
          <p:cNvSpPr/>
          <p:nvPr/>
        </p:nvSpPr>
        <p:spPr>
          <a:xfrm>
            <a:off x="9381744" y="2880360"/>
            <a:ext cx="1572768" cy="1572768"/>
          </a:xfrm>
          <a:prstGeom prst="roundRect">
            <a:avLst>
              <a:gd name="adj" fmla="val 4651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9473184" y="3154680"/>
            <a:ext cx="1389888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Recycle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9491472" y="3547872"/>
            <a:ext cx="1353312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Capital redeployed into the next cycle</a:t>
            </a:r>
            <a:endParaRPr lang="en-US" sz="750" dirty="0"/>
          </a:p>
        </p:txBody>
      </p:sp>
      <p:sp>
        <p:nvSpPr>
          <p:cNvPr id="27" name="Text 24"/>
          <p:cNvSpPr/>
          <p:nvPr/>
        </p:nvSpPr>
        <p:spPr>
          <a:xfrm>
            <a:off x="1097280" y="5285232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Process: Detect → Evaluate → Acquire → Resell → Recycle Capital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DriveFlow Capital  |  Private Investment Opportunity  |  Not an Offer to Sell Securities</a:t>
            </a:r>
            <a:endParaRPr lang="en-US" sz="650" dirty="0"/>
          </a:p>
        </p:txBody>
      </p:sp>
      <p:sp>
        <p:nvSpPr>
          <p:cNvPr id="29" name="Text 26"/>
          <p:cNvSpPr/>
          <p:nvPr/>
        </p:nvSpPr>
        <p:spPr>
          <a:xfrm>
            <a:off x="11384280" y="651052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DriveFlow Wins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03504" y="841248"/>
            <a:ext cx="6217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Execution is the moat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94360" y="1124712"/>
            <a:ext cx="146304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</a:ln>
        </p:spPr>
      </p:sp>
      <p:pic>
        <p:nvPicPr>
          <p:cNvPr id="5" name="Image 0" descr="/mnt/data/driveflow_logo_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38360" y="256032"/>
            <a:ext cx="1920240" cy="9601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132588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buyers can search listings. Few can consistently turn those listings into profitable transactions.</a:t>
            </a:r>
            <a:endParaRPr lang="en-US" sz="2100" dirty="0"/>
          </a:p>
        </p:txBody>
      </p:sp>
      <p:sp>
        <p:nvSpPr>
          <p:cNvPr id="7" name="Shape 4"/>
          <p:cNvSpPr/>
          <p:nvPr/>
        </p:nvSpPr>
        <p:spPr>
          <a:xfrm>
            <a:off x="868680" y="2331720"/>
            <a:ext cx="342900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2560320"/>
            <a:ext cx="3099816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Traditional Dealers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188720" y="304495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Auction-dependent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1188720" y="345643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Slower private-party response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1188720" y="386791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Compete on price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599432" y="2331720"/>
            <a:ext cx="342900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64024" y="2560320"/>
            <a:ext cx="3099816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Tech Platforms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919472" y="304495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Data-only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4919472" y="345643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No capital deployment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4919472" y="386791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No operator execution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8330184" y="2331720"/>
            <a:ext cx="3429000" cy="2331720"/>
          </a:xfrm>
          <a:prstGeom prst="roundRect">
            <a:avLst>
              <a:gd name="adj" fmla="val 3137"/>
            </a:avLst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94776" y="2560320"/>
            <a:ext cx="3099816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DriveFlow Capital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50224" y="304495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Direct sourcing + execution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650224" y="345643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Fast acquisition discipline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8650224" y="386791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Proven resale channels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1097280" y="525780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Core advantage: knowing which opportunities to buy, and moving before competitors do.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DriveFlow Capital  |  Private Investment Opportunity  |  Not an Offer to Sell Securities</a:t>
            </a:r>
            <a:endParaRPr lang="en-US" sz="650" dirty="0"/>
          </a:p>
        </p:txBody>
      </p:sp>
      <p:sp>
        <p:nvSpPr>
          <p:cNvPr id="24" name="Text 21"/>
          <p:cNvSpPr/>
          <p:nvPr/>
        </p:nvSpPr>
        <p:spPr>
          <a:xfrm>
            <a:off x="11384280" y="651052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Acquisition Funnel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03504" y="841248"/>
            <a:ext cx="6217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marketplace data to cash conversion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94360" y="1124712"/>
            <a:ext cx="146304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</a:ln>
        </p:spPr>
      </p:sp>
      <p:pic>
        <p:nvPicPr>
          <p:cNvPr id="5" name="Image 0" descr="/mnt/data/driveflow_logo_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38360" y="256032"/>
            <a:ext cx="1920240" cy="9601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975208" y="1417320"/>
            <a:ext cx="10241280" cy="594360"/>
          </a:xfrm>
          <a:prstGeom prst="trapezoid">
            <a:avLst/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203808" y="1536192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10,000+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2986888" y="1572768"/>
            <a:ext cx="795528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Listings monitored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1889608" y="2221992"/>
            <a:ext cx="8412480" cy="594360"/>
          </a:xfrm>
          <a:prstGeom prst="trapezoid">
            <a:avLst/>
          </a:prstGeom>
          <a:solidFill>
            <a:srgbClr val="12314F"/>
          </a:solidFill>
          <a:ln w="12700">
            <a:solidFill>
              <a:srgbClr val="12314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118208" y="2340864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1,000+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901288" y="2377440"/>
            <a:ext cx="612648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Qualified opportunities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2804008" y="3026664"/>
            <a:ext cx="6583680" cy="594360"/>
          </a:xfrm>
          <a:prstGeom prst="trapezoid">
            <a:avLst/>
          </a:prstGeom>
          <a:solidFill>
            <a:srgbClr val="264B6B"/>
          </a:solidFill>
          <a:ln w="12700">
            <a:solidFill>
              <a:srgbClr val="264B6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032608" y="3145536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200–300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815688" y="3182112"/>
            <a:ext cx="429768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Seller conversations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3718408" y="3831336"/>
            <a:ext cx="4754880" cy="594360"/>
          </a:xfrm>
          <a:prstGeom prst="trapezoid">
            <a:avLst/>
          </a:prstGeom>
          <a:solidFill>
            <a:srgbClr val="55728A"/>
          </a:solidFill>
          <a:ln w="12700">
            <a:solidFill>
              <a:srgbClr val="55728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947008" y="3950208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180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730088" y="3986784"/>
            <a:ext cx="246888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Year-one acquisitions target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4587088" y="4636008"/>
            <a:ext cx="3017520" cy="594360"/>
          </a:xfrm>
          <a:prstGeom prst="trapezoid">
            <a:avLst/>
          </a:prstGeom>
          <a:solidFill>
            <a:srgbClr val="C49B4D"/>
          </a:solidFill>
          <a:ln w="12700">
            <a:solidFill>
              <a:srgbClr val="C49B4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272888" y="4736592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100%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4998568" y="5001768"/>
            <a:ext cx="2194560" cy="1828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/>
            <a:r>
              <a:rPr sz="1000" b="0">
                <a:latin typeface="Aptos"/>
              </a:rPr>
              <a:t>Wholesale exit focus</a:t>
            </a:r>
          </a:p>
        </p:txBody>
      </p:sp>
      <p:sp>
        <p:nvSpPr>
          <p:cNvPr id="21" name="Text 18"/>
          <p:cNvSpPr/>
          <p:nvPr/>
        </p:nvSpPr>
        <p:spPr>
          <a:xfrm>
            <a:off x="1188720" y="5669280"/>
            <a:ext cx="9784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23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Technology expands the top of the funnel. Experience improves bottom-of-funnel conversion.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DriveFlow Capital  |  Private Investment Opportunity  |  Not an Offer to Sell Securities</a:t>
            </a:r>
            <a:endParaRPr lang="en-US" sz="650" dirty="0"/>
          </a:p>
        </p:txBody>
      </p:sp>
      <p:sp>
        <p:nvSpPr>
          <p:cNvPr id="23" name="Text 20"/>
          <p:cNvSpPr/>
          <p:nvPr/>
        </p:nvSpPr>
        <p:spPr>
          <a:xfrm>
            <a:off x="11384280" y="651052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 Economics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03504" y="841248"/>
            <a:ext cx="6217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Profit is created at acquisition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94360" y="1124712"/>
            <a:ext cx="146304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</a:ln>
        </p:spPr>
      </p:sp>
      <p:pic>
        <p:nvPicPr>
          <p:cNvPr id="5" name="Image 0" descr="/mnt/data/driveflow_logo_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38360" y="256032"/>
            <a:ext cx="1920240" cy="9601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22960" y="1417320"/>
            <a:ext cx="237744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0120" y="1572768"/>
            <a:ext cx="2103120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$1,250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60120" y="1984248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Average gross profit per vehicle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3429000" y="1417320"/>
            <a:ext cx="237744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566160" y="1572768"/>
            <a:ext cx="2103120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7–21 days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3566160" y="1984248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hold time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6035040" y="1417320"/>
            <a:ext cx="237744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72200" y="1572768"/>
            <a:ext cx="2103120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180 vehicles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6172200" y="1984248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Year-one acquisition target</a:t>
            </a:r>
            <a:endParaRPr lang="en-US" sz="850" dirty="0"/>
          </a:p>
        </p:txBody>
      </p:sp>
      <p:sp>
        <p:nvSpPr>
          <p:cNvPr id="15" name="Shape 12"/>
          <p:cNvSpPr/>
          <p:nvPr/>
        </p:nvSpPr>
        <p:spPr>
          <a:xfrm>
            <a:off x="8641080" y="1417320"/>
            <a:ext cx="237744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78240" y="1572768"/>
            <a:ext cx="2103120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$225K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8778240" y="1984248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Year-one gross profit target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868680" y="3063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Cash cycle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2834640" y="4023360"/>
            <a:ext cx="91440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  <a:tailEnd type="triangle"/>
          </a:ln>
        </p:spPr>
      </p:sp>
      <p:sp>
        <p:nvSpPr>
          <p:cNvPr id="20" name="Shape 17"/>
          <p:cNvSpPr/>
          <p:nvPr/>
        </p:nvSpPr>
        <p:spPr>
          <a:xfrm>
            <a:off x="5989320" y="4023360"/>
            <a:ext cx="91440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  <a:tailEnd type="triangle"/>
          </a:ln>
        </p:spPr>
      </p:sp>
      <p:sp>
        <p:nvSpPr>
          <p:cNvPr id="21" name="Shape 18"/>
          <p:cNvSpPr/>
          <p:nvPr/>
        </p:nvSpPr>
        <p:spPr>
          <a:xfrm>
            <a:off x="960120" y="347472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097280" y="3803904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Buy below market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114800" y="347472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251960" y="3803904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Wholesale exit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7269480" y="347472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406640" y="3803904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Redeploy capital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1051560" y="5285232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2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model is designed around disciplined purchase criteria, rapid disposition, and continuous capital recycling.</a:t>
            </a:r>
            <a:endParaRPr lang="en-US" sz="1420" dirty="0"/>
          </a:p>
        </p:txBody>
      </p:sp>
      <p:sp>
        <p:nvSpPr>
          <p:cNvPr id="28" name="Text 2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DriveFlow Capital  |  Private Investment Opportunity  |  Not an Offer to Sell Securities</a:t>
            </a:r>
            <a:endParaRPr lang="en-US" sz="650" dirty="0"/>
          </a:p>
        </p:txBody>
      </p:sp>
      <p:sp>
        <p:nvSpPr>
          <p:cNvPr id="29" name="Text 26"/>
          <p:cNvSpPr/>
          <p:nvPr/>
        </p:nvSpPr>
        <p:spPr>
          <a:xfrm>
            <a:off x="11384280" y="651052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Growth Plan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03504" y="841248"/>
            <a:ext cx="62179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Conservative ramp with upside run-rate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94360" y="1124712"/>
            <a:ext cx="1463040" cy="0"/>
          </a:xfrm>
          <a:prstGeom prst="line">
            <a:avLst/>
          </a:prstGeom>
          <a:noFill/>
          <a:ln w="25400">
            <a:solidFill>
              <a:srgbClr val="C49B4D"/>
            </a:solidFill>
            <a:prstDash val="solid"/>
          </a:ln>
        </p:spPr>
      </p:sp>
      <p:pic>
        <p:nvPicPr>
          <p:cNvPr id="5" name="Image 0" descr="/mnt/data/driveflow_logo_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38360" y="256032"/>
            <a:ext cx="1920240" cy="9601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914400" y="4462272"/>
            <a:ext cx="1234440" cy="795528"/>
          </a:xfrm>
          <a:prstGeom prst="rect">
            <a:avLst/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85800" y="4151376"/>
            <a:ext cx="1691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 / mo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94360" y="548640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Phase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94360" y="5760720"/>
            <a:ext cx="1828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Launch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3246120" y="3931920"/>
            <a:ext cx="1234440" cy="1325880"/>
          </a:xfrm>
          <a:prstGeom prst="rect">
            <a:avLst/>
          </a:prstGeom>
          <a:solidFill>
            <a:srgbClr val="0B2340"/>
          </a:solidFill>
          <a:ln w="12700">
            <a:solidFill>
              <a:srgbClr val="0B234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017520" y="3621024"/>
            <a:ext cx="1691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 / mo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2926080" y="548640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Phase 2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2926080" y="5760720"/>
            <a:ext cx="1828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Expansion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5577840" y="2871216"/>
            <a:ext cx="1234440" cy="2386584"/>
          </a:xfrm>
          <a:prstGeom prst="rect">
            <a:avLst/>
          </a:prstGeom>
          <a:solidFill>
            <a:srgbClr val="C49B4D"/>
          </a:solidFill>
          <a:ln w="12700">
            <a:solidFill>
              <a:srgbClr val="C49B4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49240" y="2560320"/>
            <a:ext cx="1691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45 / mo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5257800" y="548640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Phase 3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5257800" y="5760720"/>
            <a:ext cx="1828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run-rate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777240" y="5257800"/>
            <a:ext cx="9692640" cy="0"/>
          </a:xfrm>
          <a:prstGeom prst="line">
            <a:avLst/>
          </a:prstGeom>
          <a:noFill/>
          <a:ln w="12700">
            <a:solidFill>
              <a:srgbClr val="C5C9D3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092440" y="141732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Base-case year-one target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8183880" y="1737360"/>
            <a:ext cx="237744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321040" y="1892808"/>
            <a:ext cx="2103120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180</a:t>
            </a:r>
            <a:endParaRPr lang="en-US" sz="2000" dirty="0"/>
          </a:p>
        </p:txBody>
      </p:sp>
      <p:sp>
        <p:nvSpPr>
          <p:cNvPr id="22" name="Text 19"/>
          <p:cNvSpPr/>
          <p:nvPr/>
        </p:nvSpPr>
        <p:spPr>
          <a:xfrm>
            <a:off x="8321040" y="2304288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vehicles acquired in Year 1</a:t>
            </a:r>
            <a:endParaRPr lang="en-US" sz="850" dirty="0"/>
          </a:p>
        </p:txBody>
      </p:sp>
      <p:sp>
        <p:nvSpPr>
          <p:cNvPr id="23" name="Shape 20"/>
          <p:cNvSpPr/>
          <p:nvPr/>
        </p:nvSpPr>
        <p:spPr>
          <a:xfrm>
            <a:off x="8183880" y="2926080"/>
            <a:ext cx="237744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C5C9D3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8321040" y="3081528"/>
            <a:ext cx="2103120" cy="31089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$225K</a:t>
            </a:r>
            <a:endParaRPr lang="en-US" sz="2000" dirty="0"/>
          </a:p>
        </p:txBody>
      </p:sp>
      <p:sp>
        <p:nvSpPr>
          <p:cNvPr id="25" name="Text 22"/>
          <p:cNvSpPr/>
          <p:nvPr/>
        </p:nvSpPr>
        <p:spPr>
          <a:xfrm>
            <a:off x="8321040" y="3493008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gross profit at $1,250/unit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868680" y="1481328"/>
            <a:ext cx="612648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23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Phase 3 annualized potential: 45 vehicles/mo × 12 × $1,250 = $675,000 gross profit</a:t>
            </a:r>
            <a:endParaRPr lang="en-US" sz="1800" dirty="0"/>
          </a:p>
        </p:txBody>
      </p:sp>
      <p:sp>
        <p:nvSpPr>
          <p:cNvPr id="27" name="Text 24"/>
          <p:cNvSpPr/>
          <p:nvPr/>
        </p:nvSpPr>
        <p:spPr>
          <a:xfrm>
            <a:off x="868680" y="2240280"/>
            <a:ext cx="42519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020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Growth is driven by additional market coverage, faster seller response, and greater working capital capacity.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DriveFlow Capital  |  Private Investment Opportunity  |  Not an Offer to Sell Securities</a:t>
            </a:r>
            <a:endParaRPr lang="en-US" sz="650" dirty="0"/>
          </a:p>
        </p:txBody>
      </p:sp>
      <p:sp>
        <p:nvSpPr>
          <p:cNvPr id="29" name="Text 26"/>
          <p:cNvSpPr/>
          <p:nvPr/>
        </p:nvSpPr>
        <p:spPr>
          <a:xfrm>
            <a:off x="11384280" y="651052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ontserra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nte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DriveFlow Capital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DriveFlow Capital Investor Pitch Deck</dc:title>
  <dc:subject>Investor Pitch Deck</dc:subject>
  <dc:creator>DriveFlow Capital</dc:creator>
  <cp:lastModifiedBy>DriveFlow Capital</cp:lastModifiedBy>
  <cp:revision>1</cp:revision>
  <dcterms:created xsi:type="dcterms:W3CDTF">2026-06-29T19:23:24Z</dcterms:created>
  <dcterms:modified xsi:type="dcterms:W3CDTF">2026-06-29T19:23:24Z</dcterms:modified>
</cp:coreProperties>
</file>